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sldIdLst>
    <p:sldId id="260" r:id="rId4"/>
    <p:sldId id="281" r:id="rId5"/>
    <p:sldId id="304" r:id="rId6"/>
    <p:sldId id="278" r:id="rId7"/>
    <p:sldId id="277" r:id="rId8"/>
    <p:sldId id="276" r:id="rId9"/>
  </p:sldIdLst>
  <p:sldSz cx="7560000" cy="10692000" type="custom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4"/>
    <p:restoredTop sz="94660"/>
  </p:normalViewPr>
  <p:slideViewPr>
    <p:cSldViewPr>
      <p:cViewPr varScale="0">
        <p:scale>
          <a:sx n="70" d="100"/>
          <a:sy n="70" d="100"/>
        </p:scale>
        <p:origin x="-3036" y="-1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Relationship Id="rId10" Type="http://schemas.openxmlformats.org/officeDocument/2006/relationships/presProps" Target="presProps.xml" /><Relationship Id="rId11" Type="http://schemas.openxmlformats.org/officeDocument/2006/relationships/viewProps" Target="viewProps.xml" /><Relationship Id="rId12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727" y="685800"/>
            <a:ext cx="242454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<?xml version="1.0" encoding="UTF-8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<?xml version="1.0" encoding="UTF-8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<?xml version="1.0" encoding="UTF-8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<?xml version="1.0" encoding="UTF-8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16" name="四角形 9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17" name="四角形 1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18" name="四角形 1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27" name="四角形 9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28" name="四角形 1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29" name="四角形 1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38" name="四角形 9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39" name="四角形 1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40" name="四角形 1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47" name="四角形 9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48" name="四角形 1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49" name="四角形 1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56" name="四角形 9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57" name="四角形 1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58" name="四角形 1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65" name="四角形 9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66" name="四角形 1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67" name="四角形 1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378000" y="2576811"/>
            <a:ext cx="6804000" cy="2095603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78000" y="4822100"/>
            <a:ext cx="6804000" cy="35924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11816-BB76-4797-9D73-DC1D0FB4918E}" type="datetime1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8000" y="2707787"/>
            <a:ext cx="6804000" cy="660489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49D0-7284-4850-9D59-12DA3DB3A7D1}" type="datetime1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000" y="428176"/>
            <a:ext cx="1701000" cy="88845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8000" y="428176"/>
            <a:ext cx="4977000" cy="88845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B055E-D372-4CA5-8A76-DC5D802DDD93}" type="datetime1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8000" y="2707787"/>
            <a:ext cx="6804000" cy="667484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71EC4EF-E070-4302-A171-2A95F4BF52F0}" type="datetime1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378000" y="4597571"/>
            <a:ext cx="6804000" cy="164654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00" y="1847090"/>
            <a:ext cx="6804000" cy="2750481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DC6E7-2D32-4705-ACBB-7488A1ED0B40}" type="datetime1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8000" y="2707789"/>
            <a:ext cx="3282932" cy="66048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69301" y="2707789"/>
            <a:ext cx="3312699" cy="66048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21471-FDDE-45A3-AFB9-7D7C00472B57}" type="datetime1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00" y="2393326"/>
            <a:ext cx="3282932" cy="99742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00" y="3390750"/>
            <a:ext cx="3282932" cy="592192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99068" y="2393326"/>
            <a:ext cx="3282932" cy="99742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99068" y="3390750"/>
            <a:ext cx="3282932" cy="592192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6AC5-8A4B-4350-B34E-CD276A0DDFF1}" type="datetime1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A0D6-E5E2-4060-B718-3B3485013F01}" type="datetime1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7C576-E8A3-4901-BD7D-24BB1B94E735}" type="datetime1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78001" y="425699"/>
            <a:ext cx="2487188" cy="181170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06056" y="425703"/>
            <a:ext cx="3908512" cy="879670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02" y="2651654"/>
            <a:ext cx="2487187" cy="6661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BEED-E9BC-41E5-99ED-5ADC1182E2B3}" type="datetime1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481813" y="7310627"/>
            <a:ext cx="4536000" cy="883577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813" y="331522"/>
            <a:ext cx="4536000" cy="68268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1813" y="8264877"/>
            <a:ext cx="4536000" cy="1047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DB866-6E07-48EB-9DD3-9407309FF470}" type="datetime1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083276" y="9724314"/>
            <a:ext cx="3393448" cy="56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kumimoji="1" lang="ja-JP" altLang="en-US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00" y="652703"/>
            <a:ext cx="6804000" cy="1549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00" y="2707787"/>
            <a:ext cx="6804000" cy="6674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00" y="9724314"/>
            <a:ext cx="1556441" cy="56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C6993B9F-FDB5-46CA-959D-75FEFFA65880}" type="datetime1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595792" y="9724314"/>
            <a:ext cx="1586208" cy="56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四角形 100"/>
          <p:cNvSpPr/>
          <p:nvPr/>
        </p:nvSpPr>
        <p:spPr>
          <a:xfrm>
            <a:off x="248196" y="1180875"/>
            <a:ext cx="7136315" cy="8707876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p>
            <a:pPr algn="just">
              <a:lnSpc>
                <a:spcPct val="150000"/>
              </a:lnSpc>
              <a:defRPr lang="ja-JP" altLang="en-US"/>
            </a:pP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■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開催日時：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令和7年7月16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日(水）13時30分～15時35分</a:t>
            </a: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■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開催場所：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ＫＥＹ ＨＯＬＥ（鹿沼市中田町）</a:t>
            </a: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■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ミーティング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テーマ：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「Made in 鹿沼」のまちづくり</a:t>
            </a:r>
            <a:endParaRPr lang="ja-JP" altLang="en-US" sz="1500"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 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～各分野における鹿沼自慢など～</a:t>
            </a: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■ミーティングの内容</a:t>
            </a: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</p:txBody>
      </p:sp>
      <p:sp>
        <p:nvSpPr>
          <p:cNvPr id="110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252000" y="9888750"/>
            <a:ext cx="793445" cy="569250"/>
          </a:xfrm>
        </p:spPr>
        <p:txBody>
          <a:bodyPr/>
          <a:lstStyle/>
          <a:p>
            <a:pPr algn="l"/>
            <a:fld id="{2C9400E4-C46D-48FA-AEA0-ED136F70A0E5}" type="slidenum">
              <a:rPr kumimoji="1" lang="ja-JP" altLang="en-US" sz="1600" b="1" smtClean="0">
                <a:solidFill>
                  <a:schemeClr val="accent5">
                    <a:lumMod val="50000"/>
                  </a:schemeClr>
                </a:solidFill>
                <a:latin typeface="メイリオ"/>
                <a:ea typeface="メイリオ"/>
              </a:rPr>
              <a:t>1</a:t>
            </a:fld>
            <a:endParaRPr kumimoji="1" lang="ja-JP" altLang="en-US" b="1">
              <a:solidFill>
                <a:schemeClr val="accent5">
                  <a:lumMod val="50000"/>
                </a:schemeClr>
              </a:solidFill>
              <a:latin typeface="メイリオ"/>
              <a:ea typeface="メイリオ"/>
            </a:endParaRPr>
          </a:p>
        </p:txBody>
      </p:sp>
      <p:sp>
        <p:nvSpPr>
          <p:cNvPr id="1109" name="四角形 133"/>
          <p:cNvSpPr/>
          <p:nvPr/>
        </p:nvSpPr>
        <p:spPr>
          <a:xfrm flipV="1">
            <a:off x="180000" y="980802"/>
            <a:ext cx="7200000" cy="106691"/>
          </a:xfrm>
          <a:prstGeom prst="rect">
            <a:avLst/>
          </a:prstGeom>
          <a:solidFill>
            <a:srgbClr val="E78B8B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>
              <a:solidFill>
                <a:srgbClr val="92D050"/>
              </a:solidFill>
            </a:endParaRPr>
          </a:p>
        </p:txBody>
      </p:sp>
      <p:sp>
        <p:nvSpPr>
          <p:cNvPr id="1110" name="図形 134"/>
          <p:cNvSpPr/>
          <p:nvPr/>
        </p:nvSpPr>
        <p:spPr>
          <a:xfrm>
            <a:off x="752022" y="810000"/>
            <a:ext cx="357163" cy="276383"/>
          </a:xfrm>
          <a:prstGeom prst="parallelogram">
            <a:avLst>
              <a:gd name="adj" fmla="val 63636"/>
            </a:avLst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11" name="テキスト 17"/>
          <p:cNvSpPr txBox="1"/>
          <p:nvPr/>
        </p:nvSpPr>
        <p:spPr>
          <a:xfrm>
            <a:off x="1890000" y="5023281"/>
            <a:ext cx="3780000" cy="645438"/>
          </a:xfrm>
          <a:prstGeom prst="rect">
            <a:avLst/>
          </a:prstGeom>
        </p:spPr>
        <p:txBody>
          <a:bodyPr wrap="square">
            <a:spAutoFit/>
          </a:bodyPr>
          <a:p/>
          <a:p>
            <a:r>
              <a:rPr lang="ja-JP" altLang="en-US"/>
              <a:t> </a:t>
            </a:r>
          </a:p>
        </p:txBody>
      </p:sp>
      <p:graphicFrame>
        <p:nvGraphicFramePr>
          <p:cNvPr id="1112" name="四角形 19"/>
          <p:cNvGraphicFramePr>
            <a:graphicFrameLocks noGrp="1"/>
          </p:cNvGraphicFramePr>
          <p:nvPr/>
        </p:nvGraphicFramePr>
        <p:xfrm>
          <a:off x="262650" y="2951999"/>
          <a:ext cx="7121861" cy="6302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6224"/>
                <a:gridCol w="4955650"/>
              </a:tblGrid>
              <a:tr h="2932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/>
                          <a:ea typeface="メイリオ"/>
                        </a:rPr>
                        <a:t>テーマ</a:t>
                      </a:r>
                      <a:endParaRPr kumimoji="1" lang="ja-JP" altLang="en-US" sz="1400" dirty="0"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E78B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/>
                          <a:ea typeface="メイリオ"/>
                        </a:rPr>
                        <a:t>主な意見</a:t>
                      </a:r>
                      <a:endParaRPr kumimoji="1" lang="ja-JP" altLang="en-US" sz="1400" dirty="0"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E78B8B"/>
                    </a:solidFill>
                  </a:tcPr>
                </a:tc>
              </a:tr>
              <a:tr h="516662"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具体的な議論の前にまずは「私の鹿沼自慢」から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FFA0A0">
                        <a:alpha val="41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FFA0A0">
                        <a:alpha val="50000"/>
                      </a:srgbClr>
                    </a:solidFill>
                  </a:tcPr>
                </a:tc>
              </a:tr>
              <a:tr h="20897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鹿沼の風土・歴史等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FFA0A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5400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</a:t>
                      </a:r>
                      <a:r>
                        <a:rPr kumimoji="1" lang="ja-JP" altLang="en-US" sz="1400" b="1" spc="-15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人が魅力 </a:t>
                      </a:r>
                      <a:r>
                        <a:rPr kumimoji="1" lang="ja-JP" altLang="en-US" sz="1400" b="1" spc="-15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(他から来たからわかる、他から来た人に言われる）</a:t>
                      </a:r>
                      <a:endParaRPr kumimoji="1" lang="ja-JP" altLang="en-US" sz="1400" b="1" spc="-15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 defTabSz="5400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・自然 (横根山・井戸湿原・星空など）</a:t>
                      </a:r>
                      <a:endParaRPr lang="ja-JP" altLang="en-US"/>
                    </a:p>
                    <a:p>
                      <a:pPr defTabSz="5400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・食 (野菜がおいしい。朝収穫した野菜をお客さんに提供</a:t>
                      </a:r>
                      <a:endParaRPr lang="ja-JP" altLang="en-US"/>
                    </a:p>
                    <a:p>
                      <a:pPr defTabSz="5400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できるのは幸せ）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 defTabSz="5400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・秋まつり、彫刻屋台</a:t>
                      </a:r>
                      <a:endParaRPr lang="ja-JP" altLang="en-US"/>
                    </a:p>
                    <a:p>
                      <a:pPr defTabSz="5400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・千手山公園 (一番のお気に入り）、キャンプ場</a:t>
                      </a:r>
                      <a:endParaRPr lang="ja-JP" altLang="en-US"/>
                    </a:p>
                    <a:p>
                      <a:pPr defTabSz="5400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・古民家イノベーションカフェ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FFA0A0">
                        <a:alpha val="9000"/>
                      </a:srgbClr>
                    </a:solidFill>
                  </a:tcPr>
                </a:tc>
              </a:tr>
              <a:tr h="5996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鹿沼の実力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FFA0A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・本州で作れる農産物は何でも鹿沼で作れる</a:t>
                      </a:r>
                      <a:endParaRPr lang="ja-JP" altLang="en-US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・森林認証材</a:t>
                      </a:r>
                      <a:endParaRPr lang="ja-JP" altLang="en-US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・イチゴによる総体的なプロモーションも可能</a:t>
                      </a:r>
                      <a:endParaRPr lang="ja-JP" altLang="en-US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(</a:t>
                      </a:r>
                      <a:r>
                        <a:rPr kumimoji="1" lang="ja-JP" altLang="en-US" sz="1400" b="1" spc="-15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南の玄関口「南押原」から「南摩」までを「いちご街道」と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b="1" spc="-15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400" b="1" spc="-15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してアピール。</a:t>
                      </a:r>
                      <a:r>
                        <a:rPr kumimoji="1" lang="ja-JP" altLang="en-US" sz="1400" b="1" spc="-15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周辺をいちご尽くしで整備。さつきマラソン</a:t>
                      </a:r>
                      <a:endParaRPr kumimoji="1" lang="ja-JP" altLang="en-US" sz="1400" b="1" spc="-15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b="1" spc="-15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参加記念品いちごの加工品を活用。等）</a:t>
                      </a:r>
                      <a:endParaRPr kumimoji="1" lang="ja-JP" altLang="en-US" sz="1400" b="1" spc="-15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・シウマイ</a:t>
                      </a:r>
                      <a:endParaRPr lang="ja-JP" altLang="en-US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・まちの駅ネットワーク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FFA0A0">
                        <a:alpha val="9000"/>
                      </a:srgbClr>
                    </a:solidFill>
                  </a:tcPr>
                </a:tc>
              </a:tr>
              <a:tr h="5996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地理的条件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FFA0A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defTabSz="5400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0" marR="91440" marT="45720" marB="45720" vert="horz" anchor="ctr" anchorCtr="1">
                    <a:solidFill>
                      <a:srgbClr val="FFA0A0">
                        <a:alpha val="9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113" name="四角形 18"/>
          <p:cNvSpPr/>
          <p:nvPr/>
        </p:nvSpPr>
        <p:spPr>
          <a:xfrm>
            <a:off x="262650" y="516192"/>
            <a:ext cx="4392000" cy="432000"/>
          </a:xfrm>
          <a:prstGeom prst="rect">
            <a:avLst/>
          </a:prstGeom>
          <a:noFill/>
          <a:ln w="12700" cap="flat" cmpd="sng">
            <a:noFill/>
            <a:prstDash val="solid"/>
            <a:miter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l"/>
            <a:r>
              <a:rPr lang="ja-JP" altLang="en-US" sz="1600" b="1">
                <a:solidFill>
                  <a:schemeClr val="accent5">
                    <a:lumMod val="50000"/>
                  </a:schemeClr>
                </a:solidFill>
                <a:latin typeface="メイリオ"/>
                <a:ea typeface="メイリオ"/>
              </a:rPr>
              <a:t>第２回かぬまエコノミーティング記録</a:t>
            </a:r>
            <a:endParaRPr lang="ja-JP" altLang="en-US" sz="1600" b="1">
              <a:solidFill>
                <a:schemeClr val="accent5">
                  <a:lumMod val="50000"/>
                </a:schemeClr>
              </a:solidFill>
              <a:latin typeface="メイリオ"/>
              <a:ea typeface="メイリオ"/>
            </a:endParaRPr>
          </a:p>
        </p:txBody>
      </p:sp>
      <p:sp>
        <p:nvSpPr>
          <p:cNvPr id="1114" name="四角形 96"/>
          <p:cNvSpPr/>
          <p:nvPr/>
        </p:nvSpPr>
        <p:spPr>
          <a:xfrm>
            <a:off x="2464217" y="8798719"/>
            <a:ext cx="4337109" cy="360000"/>
          </a:xfrm>
          <a:prstGeom prst="rect">
            <a:avLst/>
          </a:prstGeom>
          <a:noFill/>
          <a:ln w="12700" cap="flat" cmpd="sng">
            <a:noFill/>
            <a:prstDash val="solid"/>
            <a:miter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l"/>
            <a:r>
              <a:rPr lang="ja-JP" altLang="en-US" sz="1400" b="1">
                <a:solidFill>
                  <a:schemeClr val="accent5">
                    <a:lumMod val="75000"/>
                  </a:schemeClr>
                </a:solidFill>
                <a:latin typeface="メイリオ"/>
                <a:ea typeface="メイリオ"/>
              </a:rPr>
              <a:t>・宇都宮や東京へのネットワークの良さ</a:t>
            </a:r>
            <a:endParaRPr lang="ja-JP" altLang="en-US" sz="1400" b="1">
              <a:solidFill>
                <a:schemeClr val="accent5">
                  <a:lumMod val="75000"/>
                </a:schemeClr>
              </a:solidFill>
              <a:latin typeface="メイリオ"/>
              <a:ea typeface="メイリオ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四角形 100"/>
          <p:cNvSpPr/>
          <p:nvPr/>
        </p:nvSpPr>
        <p:spPr>
          <a:xfrm>
            <a:off x="248196" y="1180875"/>
            <a:ext cx="7136315" cy="8707876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</p:txBody>
      </p:sp>
      <p:sp>
        <p:nvSpPr>
          <p:cNvPr id="1121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252000" y="9888750"/>
            <a:ext cx="793445" cy="569250"/>
          </a:xfrm>
        </p:spPr>
        <p:txBody>
          <a:bodyPr/>
          <a:lstStyle/>
          <a:p>
            <a:pPr algn="l"/>
            <a:fld id="{2C9400E4-C46D-48FA-AEA0-ED136F70A0E5}" type="slidenum">
              <a:rPr kumimoji="1" lang="ja-JP" altLang="en-US" sz="1600" b="1" smtClean="0">
                <a:solidFill>
                  <a:schemeClr val="accent5">
                    <a:lumMod val="50000"/>
                  </a:schemeClr>
                </a:solidFill>
                <a:latin typeface="メイリオ"/>
                <a:ea typeface="メイリオ"/>
              </a:rPr>
              <a:t>2</a:t>
            </a:fld>
            <a:endParaRPr kumimoji="1" lang="ja-JP" altLang="en-US" b="1">
              <a:solidFill>
                <a:schemeClr val="accent5">
                  <a:lumMod val="50000"/>
                </a:schemeClr>
              </a:solidFill>
              <a:latin typeface="メイリオ"/>
              <a:ea typeface="メイリオ"/>
            </a:endParaRPr>
          </a:p>
        </p:txBody>
      </p:sp>
      <p:sp>
        <p:nvSpPr>
          <p:cNvPr id="1122" name="図形 134"/>
          <p:cNvSpPr/>
          <p:nvPr/>
        </p:nvSpPr>
        <p:spPr>
          <a:xfrm>
            <a:off x="752022" y="810000"/>
            <a:ext cx="357163" cy="276383"/>
          </a:xfrm>
          <a:prstGeom prst="parallelogram">
            <a:avLst>
              <a:gd name="adj" fmla="val 63636"/>
            </a:avLst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3" name="テキスト 17"/>
          <p:cNvSpPr txBox="1"/>
          <p:nvPr/>
        </p:nvSpPr>
        <p:spPr>
          <a:xfrm>
            <a:off x="1890000" y="5023281"/>
            <a:ext cx="3780000" cy="645438"/>
          </a:xfrm>
          <a:prstGeom prst="rect">
            <a:avLst/>
          </a:prstGeom>
        </p:spPr>
        <p:txBody>
          <a:bodyPr wrap="square">
            <a:spAutoFit/>
          </a:bodyPr>
          <a:p/>
          <a:p>
            <a:r>
              <a:rPr lang="ja-JP" altLang="en-US"/>
              <a:t> </a:t>
            </a:r>
          </a:p>
        </p:txBody>
      </p:sp>
      <p:graphicFrame>
        <p:nvGraphicFramePr>
          <p:cNvPr id="1124" name="四角形 19"/>
          <p:cNvGraphicFramePr>
            <a:graphicFrameLocks noGrp="1"/>
          </p:cNvGraphicFramePr>
          <p:nvPr/>
        </p:nvGraphicFramePr>
        <p:xfrm>
          <a:off x="233629" y="568477"/>
          <a:ext cx="7165451" cy="9454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689"/>
                <a:gridCol w="592733"/>
                <a:gridCol w="5128029"/>
              </a:tblGrid>
              <a:tr h="26962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/>
                          <a:ea typeface="メイリオ"/>
                        </a:rPr>
                        <a:t>テーマ</a:t>
                      </a:r>
                      <a:endParaRPr kumimoji="1" lang="ja-JP" altLang="en-US" sz="1400" dirty="0"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E78B8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FFA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/>
                          <a:ea typeface="メイリオ"/>
                        </a:rPr>
                        <a:t>主な意見</a:t>
                      </a:r>
                      <a:endParaRPr kumimoji="1" lang="ja-JP" altLang="en-US" sz="1400" dirty="0"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E78B8B"/>
                    </a:solidFill>
                  </a:tcPr>
                </a:tc>
              </a:tr>
              <a:tr h="546786"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個別テーマ①　私が考える「Made in 鹿沼」のイメージと、経済界が</a:t>
                      </a:r>
                      <a:endParaRPr lang="ja-JP" altLang="en-US" sz="1400" b="1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/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　　　　　　主体的に推進する「Made in 鹿沼」について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E78B8B">
                        <a:alpha val="44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500" dirty="0">
                        <a:latin typeface="メイリオ"/>
                        <a:ea typeface="メイリオ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500" dirty="0">
                        <a:latin typeface="メイリオ"/>
                        <a:ea typeface="メイリオ"/>
                      </a:endParaRPr>
                    </a:p>
                  </a:txBody>
                  <a:tcPr/>
                </a:tc>
              </a:tr>
              <a:tr h="443362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b="1" spc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◆前回(１回目）の意見に対する感想、意見、反論について　　　　</a:t>
                      </a:r>
                      <a:endParaRPr kumimoji="1" lang="ja-JP" altLang="en-US" sz="1400" b="1" spc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b="1" spc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　  (意見等のブラッシュアップが狙い）</a:t>
                      </a:r>
                      <a:endParaRPr kumimoji="1" lang="ja-JP" altLang="en-US" sz="1400" b="1" spc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E78B8B">
                        <a:alpha val="2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/>
                </a:tc>
              </a:tr>
              <a:tr h="72050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現在の強み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（魅力）の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グレードアップ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E78B8B">
                        <a:alpha val="1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１回目の意見</a:t>
                      </a:r>
                      <a:endParaRPr lang="ja-JP" altLang="en-US" sz="1300"/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・物流の拠点化を進める。</a:t>
                      </a:r>
                      <a:endParaRPr lang="ja-JP" altLang="en-US" sz="1300"/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・いちご市鹿沼の“いちご”販売強化に加え、スイーツ等の加工品への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展開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 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 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 を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行う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ことで、生産者の所得アップと産地としてのさらなる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魅力の向上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を図り、結果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として「いちご市鹿沼」のグレードアップ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をねらう。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・本市の木材(杉、ヒノキ）の材質の硬さ、つやの違い等をアピール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し、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官民一体と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なった木材の需要拡大策を展開する。また豊富な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森林資源を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活用し、Ｊ－クレ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ジットによる企業との連携を進める。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・そばや米、いちごなど、優れた農産物の売り方を工夫することで、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付加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価値を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つけていく。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</a:t>
                      </a:r>
                      <a:r>
                        <a:rPr kumimoji="1" lang="ja-JP" altLang="en-US" sz="1300" b="1" spc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木を中心とした木工の歴史を背景に、文化･観光振興</a:t>
                      </a:r>
                      <a:r>
                        <a:rPr kumimoji="1" lang="ja-JP" altLang="en-US" sz="1300" b="1" spc="-15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に活かしていく。</a:t>
                      </a:r>
                      <a:endParaRPr lang="ja-JP" altLang="en-US" sz="1300" spc="-150"/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・企業誘致の面において、立地の良さ、災害が少なく震災の心配が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ない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こと、さらには豊富な労働力をアピールする。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・自然や文化も鹿沼ブランドして認定し、売り出す。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今回(２回目）の意見</a:t>
                      </a:r>
                      <a:endParaRPr lang="ja-JP" altLang="en-US" sz="1300"/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◎「イチゴ」関連の意見</a:t>
                      </a:r>
                      <a:endParaRPr lang="ja-JP" altLang="en-US" sz="1300"/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⇒イチゴは全国的に知られている。イチゴの活用をみんなで考えて、</a:t>
                      </a:r>
                      <a:endParaRPr lang="ja-JP" altLang="en-US" sz="1300"/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販売展開。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⇒イチゴドレッシングを開発中</a:t>
                      </a:r>
                      <a:endParaRPr lang="ja-JP" altLang="en-US" sz="1300"/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⇒ＪＡ組合員は自家消費分しか確保できない。形が悪いものなどは</a:t>
                      </a:r>
                      <a:endParaRPr lang="ja-JP" altLang="en-US" sz="1300"/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加工用に。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⇒ＪＡまつりの時期にはイチゴがない。</a:t>
                      </a:r>
                      <a:endParaRPr lang="ja-JP" altLang="en-US" sz="1300"/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⇒スイーツ等、季節限定に。(限定品に惹かれる）</a:t>
                      </a:r>
                      <a:endParaRPr lang="ja-JP" altLang="en-US" sz="1300"/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⇒イチゴをキャラクターものに展開。女子高生とのコラボ。</a:t>
                      </a:r>
                      <a:endParaRPr lang="ja-JP" altLang="en-US" sz="1300"/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◎森林資源への意見</a:t>
                      </a:r>
                      <a:endParaRPr lang="ja-JP" altLang="en-US" sz="1300"/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⇒森林認証材が好評。地元産材の活用を。</a:t>
                      </a:r>
                      <a:endParaRPr lang="ja-JP" altLang="en-US" sz="1300"/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⇒鹿沼と粟野の森林組合合同で、合併２０周年記念事業の開催検討。　　</a:t>
                      </a:r>
                      <a:endParaRPr lang="ja-JP" altLang="en-US" sz="1300"/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木材のすば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らしさ(硬さやつや）等をイベントでPR。</a:t>
                      </a:r>
                      <a:endParaRPr lang="ja-JP" altLang="en-US" sz="1300"/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◎「その他」の意見</a:t>
                      </a:r>
                      <a:endParaRPr lang="ja-JP" altLang="en-US" sz="1300"/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⇒そばが食べられるところを増やす。</a:t>
                      </a:r>
                      <a:endParaRPr lang="ja-JP" altLang="en-US" sz="1300"/>
                    </a:p>
                    <a:p>
                      <a:pPr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⇒原木シイタケの活用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E78B8B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/>
                </a:tc>
              </a:tr>
              <a:tr h="7973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今回の参加者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独自意見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E78B8B">
                        <a:alpha val="1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</a:pPr>
                      <a:r>
                        <a:rPr lang="ja-JP" altLang="en-US" sz="1300" b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・イチゴ以外にもいい素材がたくさんある。メニューに落とし込む</a:t>
                      </a:r>
                      <a:endParaRPr sz="1300" b="1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 algn="l">
                        <a:lnSpc>
                          <a:spcPts val="1700"/>
                        </a:lnSpc>
                      </a:pPr>
                      <a:r>
                        <a:rPr lang="ja-JP" altLang="en-US" sz="1300" b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lang="ja-JP" altLang="en-US" sz="1300" b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ことを考え</a:t>
                      </a:r>
                      <a:r>
                        <a:rPr lang="ja-JP" altLang="en-US" sz="1300" b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ている。</a:t>
                      </a:r>
                      <a:r>
                        <a:rPr lang="ja-JP" altLang="en-US" sz="1300" b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 </a:t>
                      </a:r>
                      <a:endParaRPr lang="ja-JP" altLang="en-US" sz="1300" b="1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300" b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・南摩ダムの工事は今しか見られない。(観光として）売るのは今</a:t>
                      </a:r>
                      <a:r>
                        <a:rPr lang="ja-JP" altLang="en-US" sz="1400" b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。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E78B8B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/>
                </a:tc>
              </a:tr>
            </a:tbl>
          </a:graphicData>
        </a:graphic>
      </p:graphicFrame>
      <p:sp>
        <p:nvSpPr>
          <p:cNvPr id="1125" name="四角形 18"/>
          <p:cNvSpPr/>
          <p:nvPr/>
        </p:nvSpPr>
        <p:spPr>
          <a:xfrm>
            <a:off x="262650" y="378000"/>
            <a:ext cx="4392000" cy="432000"/>
          </a:xfrm>
          <a:prstGeom prst="rect">
            <a:avLst/>
          </a:prstGeom>
          <a:noFill/>
          <a:ln w="12700" cap="flat" cmpd="sng">
            <a:noFill/>
            <a:prstDash val="solid"/>
            <a:miter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l"/>
            <a:endParaRPr lang="ja-JP" altLang="en-US" sz="1600" b="1">
              <a:solidFill>
                <a:schemeClr val="accent5">
                  <a:lumMod val="50000"/>
                </a:schemeClr>
              </a:solidFill>
              <a:latin typeface="メイリオ"/>
              <a:ea typeface="メイリオ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四角形 100"/>
          <p:cNvSpPr/>
          <p:nvPr/>
        </p:nvSpPr>
        <p:spPr>
          <a:xfrm>
            <a:off x="248196" y="1180875"/>
            <a:ext cx="7136315" cy="8707876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</p:txBody>
      </p:sp>
      <p:sp>
        <p:nvSpPr>
          <p:cNvPr id="1132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252000" y="9888750"/>
            <a:ext cx="793445" cy="569250"/>
          </a:xfrm>
        </p:spPr>
        <p:txBody>
          <a:bodyPr/>
          <a:lstStyle/>
          <a:p>
            <a:pPr algn="l"/>
            <a:fld id="{2C9400E4-C46D-48FA-AEA0-ED136F70A0E5}" type="slidenum">
              <a:rPr kumimoji="1" lang="ja-JP" altLang="en-US" sz="1600" b="1" smtClean="0">
                <a:solidFill>
                  <a:schemeClr val="accent5">
                    <a:lumMod val="50000"/>
                  </a:schemeClr>
                </a:solidFill>
                <a:latin typeface="メイリオ"/>
                <a:ea typeface="メイリオ"/>
              </a:rPr>
              <a:t>3</a:t>
            </a:fld>
            <a:endParaRPr kumimoji="1" lang="ja-JP" altLang="en-US" b="1">
              <a:solidFill>
                <a:schemeClr val="accent5">
                  <a:lumMod val="50000"/>
                </a:schemeClr>
              </a:solidFill>
              <a:latin typeface="メイリオ"/>
              <a:ea typeface="メイリオ"/>
            </a:endParaRPr>
          </a:p>
        </p:txBody>
      </p:sp>
      <p:sp>
        <p:nvSpPr>
          <p:cNvPr id="1133" name="図形 134"/>
          <p:cNvSpPr/>
          <p:nvPr/>
        </p:nvSpPr>
        <p:spPr>
          <a:xfrm>
            <a:off x="752022" y="810000"/>
            <a:ext cx="357163" cy="276383"/>
          </a:xfrm>
          <a:prstGeom prst="parallelogram">
            <a:avLst>
              <a:gd name="adj" fmla="val 63636"/>
            </a:avLst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4" name="テキスト 17"/>
          <p:cNvSpPr txBox="1"/>
          <p:nvPr/>
        </p:nvSpPr>
        <p:spPr>
          <a:xfrm>
            <a:off x="1890000" y="5023281"/>
            <a:ext cx="3780000" cy="645438"/>
          </a:xfrm>
          <a:prstGeom prst="rect">
            <a:avLst/>
          </a:prstGeom>
        </p:spPr>
        <p:txBody>
          <a:bodyPr wrap="square">
            <a:spAutoFit/>
          </a:bodyPr>
          <a:p/>
          <a:p>
            <a:r>
              <a:rPr lang="ja-JP" altLang="en-US"/>
              <a:t> </a:t>
            </a:r>
          </a:p>
        </p:txBody>
      </p:sp>
      <p:graphicFrame>
        <p:nvGraphicFramePr>
          <p:cNvPr id="1135" name="四角形 19"/>
          <p:cNvGraphicFramePr>
            <a:graphicFrameLocks noGrp="1"/>
          </p:cNvGraphicFramePr>
          <p:nvPr/>
        </p:nvGraphicFramePr>
        <p:xfrm>
          <a:off x="233629" y="732192"/>
          <a:ext cx="7165451" cy="7860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689"/>
                <a:gridCol w="592733"/>
                <a:gridCol w="5128029"/>
              </a:tblGrid>
              <a:tr h="31895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/>
                          <a:ea typeface="メイリオ"/>
                        </a:rPr>
                        <a:t>テーマ</a:t>
                      </a:r>
                      <a:endParaRPr kumimoji="1" lang="ja-JP" altLang="en-US" sz="1400" dirty="0"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E78B8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FFA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/>
                          <a:ea typeface="メイリオ"/>
                        </a:rPr>
                        <a:t>主な意見</a:t>
                      </a:r>
                      <a:endParaRPr kumimoji="1" lang="ja-JP" altLang="en-US" sz="1400" dirty="0"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E78B8B"/>
                    </a:solidFill>
                  </a:tcPr>
                </a:tc>
              </a:tr>
              <a:tr h="791447"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個別テーマ①　私が考える「Made in 鹿沼」のイメージと、経済界が</a:t>
                      </a:r>
                      <a:endParaRPr lang="ja-JP" altLang="en-US" sz="1400" b="1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/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　　　　　　主体的に推進する「Made in 鹿沼」について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E78B8B">
                        <a:alpha val="44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500" dirty="0">
                        <a:latin typeface="メイリオ"/>
                        <a:ea typeface="メイリオ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500" dirty="0">
                        <a:latin typeface="メイリオ"/>
                        <a:ea typeface="メイリオ"/>
                      </a:endParaRPr>
                    </a:p>
                  </a:txBody>
                  <a:tcPr/>
                </a:tc>
              </a:tr>
              <a:tr h="710582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b="1" spc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◆前回(１回目）の意見に対する感想、意見、反論について　　　　</a:t>
                      </a:r>
                      <a:endParaRPr kumimoji="1" lang="ja-JP" altLang="en-US" sz="1400" b="1" spc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b="1" spc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　  (意見等のブラッシュアップが狙い）</a:t>
                      </a:r>
                      <a:endParaRPr kumimoji="1" lang="ja-JP" altLang="en-US" sz="1400" b="1" spc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E78B8B">
                        <a:alpha val="2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/>
                </a:tc>
              </a:tr>
              <a:tr h="45905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弱点の克服で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次のステップアップへ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E78B8B">
                        <a:alpha val="1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１回目の意見</a:t>
                      </a:r>
                      <a:endParaRPr lang="ja-JP" altLang="en-US" sz="1300"/>
                    </a:p>
                    <a:p>
                      <a:pPr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・宿泊・飲食施設が少ない弱点をどう克服していくか。売り方、PR</a:t>
                      </a:r>
                      <a:endParaRPr lang="ja-JP" altLang="en-US" sz="1300"/>
                    </a:p>
                    <a:p>
                      <a:pPr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の工夫が必要。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altLang="en-US" sz="1300"/>
                    </a:p>
                    <a:p>
                      <a:pPr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/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今回(２回目）の意見</a:t>
                      </a:r>
                      <a:endParaRPr lang="ja-JP" altLang="en-US" sz="1300"/>
                    </a:p>
                    <a:p>
                      <a:pPr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◎宿泊施設への意見</a:t>
                      </a:r>
                      <a:endParaRPr lang="ja-JP" altLang="en-US" sz="1300"/>
                    </a:p>
                    <a:p>
                      <a:pPr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⇒宿泊施設の整備</a:t>
                      </a:r>
                      <a:endParaRPr lang="ja-JP" altLang="en-US" sz="1300"/>
                    </a:p>
                    <a:p>
                      <a:pPr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⇒宿泊施設として空き家を活用</a:t>
                      </a:r>
                      <a:endParaRPr lang="ja-JP" altLang="en-US" sz="1300"/>
                    </a:p>
                    <a:p>
                      <a:pPr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⇒宿泊施設に関してはお客さんから何度も指摘をされている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施設が</a:t>
                      </a:r>
                      <a:endParaRPr lang="ja-JP" altLang="en-US" sz="1300"/>
                    </a:p>
                    <a:p>
                      <a:pPr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ないため、粟野経由日光・鬼怒川などのルートになる。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⇒まちなか、駅周辺に宿泊施設が欲しい。</a:t>
                      </a:r>
                      <a:endParaRPr lang="ja-JP" altLang="en-US" sz="1300"/>
                    </a:p>
                    <a:p>
                      <a:pPr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/>
                      </a:r>
                      <a:endParaRPr lang="ja-JP" altLang="en-US" sz="1300"/>
                    </a:p>
                    <a:p>
                      <a:pPr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◎PRへの意見</a:t>
                      </a:r>
                      <a:endParaRPr lang="ja-JP" altLang="en-US" sz="1300"/>
                    </a:p>
                    <a:p>
                      <a:pPr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⇒ＳＮＳの発信は必須。紙とデジタルの両方で行けばいろんな層に　</a:t>
                      </a:r>
                      <a:endParaRPr lang="ja-JP" altLang="en-US" sz="1300"/>
                    </a:p>
                    <a:p>
                      <a:pPr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響く。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⇒「いちご市」として来年は１０周年。進化させブラッシュアップ</a:t>
                      </a:r>
                      <a:endParaRPr lang="ja-JP" altLang="en-US" sz="1300"/>
                    </a:p>
                    <a:p>
                      <a:pPr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をしたい。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⇒観光戦略として「グルメとイベントで楽しめる街」へ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E78B8B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/>
                </a:tc>
              </a:tr>
              <a:tr h="14489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今回の参加者の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独自意見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E78B8B">
                        <a:alpha val="1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・栃木県内において、県西部には大学・専門学校がない。鹿沼南高校</a:t>
                      </a:r>
                      <a:endParaRPr lang="ja-JP" altLang="en-US" sz="1300"/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や市内小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中学校の統廃合による学校跡地での活用検討を。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・大学や専門学校の誘致</a:t>
                      </a:r>
                      <a:endParaRPr lang="ja-JP" altLang="en-US" sz="1300"/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・遊べる場所の整備。大型施設の整備・誘致</a:t>
                      </a:r>
                      <a:endParaRPr lang="ja-JP" altLang="en-US" sz="1300"/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・子どもが遊べる施設を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>
                    <a:solidFill>
                      <a:srgbClr val="E78B8B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 marL="91440" marR="91440" marT="45720" marB="45720" vert="horz" anchor="ctr" anchorCtr="1"/>
                </a:tc>
              </a:tr>
            </a:tbl>
          </a:graphicData>
        </a:graphic>
      </p:graphicFrame>
      <p:sp>
        <p:nvSpPr>
          <p:cNvPr id="1136" name="四角形 18"/>
          <p:cNvSpPr/>
          <p:nvPr/>
        </p:nvSpPr>
        <p:spPr>
          <a:xfrm>
            <a:off x="262650" y="516192"/>
            <a:ext cx="4392000" cy="432000"/>
          </a:xfrm>
          <a:prstGeom prst="rect">
            <a:avLst/>
          </a:prstGeom>
          <a:noFill/>
          <a:ln w="12700" cap="flat" cmpd="sng">
            <a:noFill/>
            <a:prstDash val="solid"/>
            <a:miter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l"/>
            <a:endParaRPr lang="ja-JP" altLang="en-US" sz="1600" b="1">
              <a:solidFill>
                <a:schemeClr val="accent5">
                  <a:lumMod val="50000"/>
                </a:schemeClr>
              </a:solidFill>
              <a:latin typeface="メイリオ"/>
              <a:ea typeface="メイリオ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四角形 100"/>
          <p:cNvSpPr/>
          <p:nvPr/>
        </p:nvSpPr>
        <p:spPr>
          <a:xfrm>
            <a:off x="248196" y="1090685"/>
            <a:ext cx="7136315" cy="7851992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p>
            <a:pPr algn="just">
              <a:lnSpc>
                <a:spcPct val="150000"/>
              </a:lnSpc>
              <a:defRPr lang="ja-JP" altLang="en-US"/>
            </a:pPr>
            <a:r>
              <a:rPr lang="ja-JP" altLang="en-US" sz="16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　</a:t>
            </a: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　</a:t>
            </a: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　　　</a:t>
            </a:r>
            <a:endParaRPr lang="ja-JP" altLang="en-US"/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　</a:t>
            </a: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　</a:t>
            </a: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l"/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</p:txBody>
      </p:sp>
      <p:sp>
        <p:nvSpPr>
          <p:cNvPr id="1143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252000" y="9888750"/>
            <a:ext cx="793445" cy="569250"/>
          </a:xfrm>
        </p:spPr>
        <p:txBody>
          <a:bodyPr/>
          <a:lstStyle/>
          <a:p>
            <a:pPr algn="l"/>
            <a:fld id="{2C9400E4-C46D-48FA-AEA0-ED136F70A0E5}" type="slidenum">
              <a:rPr kumimoji="1" lang="ja-JP" altLang="en-US" sz="1600" b="1" smtClean="0">
                <a:solidFill>
                  <a:schemeClr val="accent5">
                    <a:lumMod val="50000"/>
                  </a:schemeClr>
                </a:solidFill>
                <a:latin typeface="メイリオ"/>
                <a:ea typeface="メイリオ"/>
              </a:rPr>
              <a:t>4</a:t>
            </a:fld>
            <a:endParaRPr kumimoji="1" lang="ja-JP" altLang="en-US" b="1">
              <a:solidFill>
                <a:schemeClr val="accent5">
                  <a:lumMod val="50000"/>
                </a:schemeClr>
              </a:solidFill>
              <a:latin typeface="メイリオ"/>
              <a:ea typeface="メイリオ"/>
            </a:endParaRPr>
          </a:p>
        </p:txBody>
      </p:sp>
      <p:sp>
        <p:nvSpPr>
          <p:cNvPr id="1144" name="図形 134"/>
          <p:cNvSpPr/>
          <p:nvPr/>
        </p:nvSpPr>
        <p:spPr>
          <a:xfrm>
            <a:off x="752022" y="810000"/>
            <a:ext cx="357163" cy="276383"/>
          </a:xfrm>
          <a:prstGeom prst="parallelogram">
            <a:avLst>
              <a:gd name="adj" fmla="val 63636"/>
            </a:avLst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graphicFrame>
        <p:nvGraphicFramePr>
          <p:cNvPr id="1145" name="四角形 21"/>
          <p:cNvGraphicFramePr>
            <a:graphicFrameLocks noGrp="1"/>
          </p:cNvGraphicFramePr>
          <p:nvPr/>
        </p:nvGraphicFramePr>
        <p:xfrm>
          <a:off x="248196" y="810000"/>
          <a:ext cx="7136314" cy="8345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9187"/>
                <a:gridCol w="5317127"/>
              </a:tblGrid>
              <a:tr h="3052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/>
                          <a:ea typeface="メイリオ"/>
                        </a:rPr>
                        <a:t>テーマ</a:t>
                      </a:r>
                      <a:endParaRPr kumimoji="1" lang="ja-JP" altLang="en-US" sz="1400" dirty="0">
                        <a:latin typeface="メイリオ"/>
                        <a:ea typeface="メイリオ"/>
                      </a:endParaRPr>
                    </a:p>
                  </a:txBody>
                  <a:tcPr>
                    <a:solidFill>
                      <a:srgbClr val="E78B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/>
                          <a:ea typeface="メイリオ"/>
                        </a:rPr>
                        <a:t>主な意見</a:t>
                      </a:r>
                      <a:endParaRPr kumimoji="1" lang="ja-JP" altLang="en-US" sz="1400" dirty="0">
                        <a:latin typeface="メイリオ"/>
                        <a:ea typeface="メイリオ"/>
                      </a:endParaRPr>
                    </a:p>
                  </a:txBody>
                  <a:tcPr>
                    <a:solidFill>
                      <a:srgbClr val="E78B8B"/>
                    </a:solidFill>
                  </a:tcPr>
                </a:tc>
              </a:tr>
              <a:tr h="733863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個別テーマ②　行政と市民、団体などが協働・共創して実施できる</a:t>
                      </a:r>
                      <a:endParaRPr lang="ja-JP" altLang="en-US" sz="1400" b="1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　　　　　　    　　　まちづくり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>
                    <a:solidFill>
                      <a:srgbClr val="E78B8B">
                        <a:alpha val="38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500" dirty="0">
                        <a:latin typeface="メイリオ"/>
                        <a:ea typeface="メイリオ"/>
                      </a:endParaRPr>
                    </a:p>
                  </a:txBody>
                  <a:tcPr/>
                </a:tc>
              </a:tr>
              <a:tr h="64925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◆前回(１回目）の意見に対する感想、意見、反論について　　　　</a:t>
                      </a:r>
                      <a:endParaRPr lang="ja-JP" altLang="en-US"/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　  (意見等のブラッシュアップが狙い）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>
                    <a:solidFill>
                      <a:srgbClr val="E78B8B">
                        <a:alpha val="19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/>
                </a:tc>
              </a:tr>
              <a:tr h="478046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逆境を強みに変える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まちづくり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>
                    <a:solidFill>
                      <a:srgbClr val="E78B8B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１回目の意見</a:t>
                      </a:r>
                      <a:endParaRPr lang="ja-JP" altLang="en-US" sz="1300"/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・鳥獣被害やヤマビル対策の徹底を図り、森林資源の活用と、</a:t>
                      </a:r>
                      <a:endParaRPr lang="ja-JP" altLang="en-US" sz="1300"/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森林認証材をPR。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売り方の検討。</a:t>
                      </a:r>
                      <a:endParaRPr lang="ja-JP" altLang="en-US" sz="1300"/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・起業家への空き家の提供システムの確立</a:t>
                      </a:r>
                      <a:endParaRPr lang="ja-JP" altLang="en-US" sz="1300"/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・農地、空き家・空き店舗などを資源としてとらえ、移住・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定住、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新たなまちづくりの拠点として活用できる体制づくり。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/>
                      </a:r>
                      <a:endParaRPr lang="ja-JP" altLang="en-US" sz="1300"/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今回(２回目）の意見</a:t>
                      </a:r>
                      <a:endParaRPr lang="ja-JP" altLang="en-US" sz="1300"/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◎資源に関する意見</a:t>
                      </a:r>
                      <a:endParaRPr lang="ja-JP" altLang="en-US" sz="1300"/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⇒鹿沼の組子や木材を市外の施設(宇都宮駅とか）に使って</a:t>
                      </a:r>
                      <a:endParaRPr lang="ja-JP" altLang="en-US" sz="1300"/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もらうようにする。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⇒木材の色味、強度には自信を持っている。粟野森林組合と</a:t>
                      </a:r>
                      <a:endParaRPr lang="ja-JP" altLang="en-US" sz="1300"/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協力してもっとＰＲ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していきたい。</a:t>
                      </a:r>
                      <a:endParaRPr lang="ja-JP" altLang="en-US" sz="1300"/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/>
                      </a:r>
                      <a:endParaRPr lang="ja-JP" altLang="en-US" sz="1300"/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◎土地等に関する意見</a:t>
                      </a:r>
                      <a:endParaRPr lang="ja-JP" altLang="en-US" sz="1300"/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⇒鹿沼は土地が安い。広い１戸建てが建てられる。園芸が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充実</a:t>
                      </a:r>
                      <a:endParaRPr lang="ja-JP" altLang="en-US" sz="1300"/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できる。そういう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環境での子育てはいい。若い世代は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教育が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中心。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>
                    <a:solidFill>
                      <a:srgbClr val="E78B8B">
                        <a:alpha val="9000"/>
                      </a:srgbClr>
                    </a:solidFill>
                  </a:tcPr>
                </a:tc>
              </a:tr>
              <a:tr h="148118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今回の参加者の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独自意見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>
                    <a:solidFill>
                      <a:srgbClr val="E78B8B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・宇都宮市は学習塾が多い。英語の学童がある。かつ近い。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遊べる　</a:t>
                      </a:r>
                      <a:endParaRPr lang="ja-JP" altLang="en-US" sz="130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ところが多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い。子どもがのびのび育つ。公園でも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遊具の量が多い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ところに人は集まる。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・高校から大学に行くときに流出する。鹿沼は戻ってくるには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交通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の便がい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い。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>
                    <a:solidFill>
                      <a:srgbClr val="E78B8B">
                        <a:alpha val="9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四角形 100"/>
          <p:cNvSpPr/>
          <p:nvPr/>
        </p:nvSpPr>
        <p:spPr>
          <a:xfrm>
            <a:off x="248196" y="1090975"/>
            <a:ext cx="7136315" cy="8930988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l"/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</p:txBody>
      </p:sp>
      <p:sp>
        <p:nvSpPr>
          <p:cNvPr id="1152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252000" y="9888750"/>
            <a:ext cx="793445" cy="569250"/>
          </a:xfrm>
        </p:spPr>
        <p:txBody>
          <a:bodyPr/>
          <a:lstStyle/>
          <a:p>
            <a:pPr algn="l"/>
            <a:fld id="{2C9400E4-C46D-48FA-AEA0-ED136F70A0E5}" type="slidenum">
              <a:rPr kumimoji="1" lang="ja-JP" altLang="en-US" sz="1600" b="1" smtClean="0">
                <a:solidFill>
                  <a:schemeClr val="accent5">
                    <a:lumMod val="50000"/>
                  </a:schemeClr>
                </a:solidFill>
                <a:latin typeface="メイリオ"/>
                <a:ea typeface="メイリオ"/>
              </a:rPr>
              <a:t>5</a:t>
            </a:fld>
            <a:endParaRPr kumimoji="1" lang="ja-JP" altLang="en-US" b="1">
              <a:solidFill>
                <a:schemeClr val="accent5">
                  <a:lumMod val="50000"/>
                </a:schemeClr>
              </a:solidFill>
              <a:latin typeface="メイリオ"/>
              <a:ea typeface="メイリオ"/>
            </a:endParaRPr>
          </a:p>
        </p:txBody>
      </p:sp>
      <p:sp>
        <p:nvSpPr>
          <p:cNvPr id="1153" name="図形 134"/>
          <p:cNvSpPr/>
          <p:nvPr/>
        </p:nvSpPr>
        <p:spPr>
          <a:xfrm>
            <a:off x="752022" y="810000"/>
            <a:ext cx="357163" cy="276383"/>
          </a:xfrm>
          <a:prstGeom prst="parallelogram">
            <a:avLst>
              <a:gd name="adj" fmla="val 63636"/>
            </a:avLst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graphicFrame>
        <p:nvGraphicFramePr>
          <p:cNvPr id="1154" name="四角形 21"/>
          <p:cNvGraphicFramePr>
            <a:graphicFrameLocks noGrp="1"/>
          </p:cNvGraphicFramePr>
          <p:nvPr/>
        </p:nvGraphicFramePr>
        <p:xfrm>
          <a:off x="328518" y="666000"/>
          <a:ext cx="7055990" cy="9237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310"/>
                <a:gridCol w="206829"/>
                <a:gridCol w="5065861"/>
              </a:tblGrid>
              <a:tr h="306239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/>
                          <a:ea typeface="メイリオ"/>
                        </a:rPr>
                        <a:t>テーマ</a:t>
                      </a:r>
                      <a:endParaRPr kumimoji="1" lang="ja-JP" altLang="en-US" sz="1400" dirty="0">
                        <a:latin typeface="メイリオ"/>
                        <a:ea typeface="メイリオ"/>
                      </a:endParaRPr>
                    </a:p>
                  </a:txBody>
                  <a:tcPr>
                    <a:solidFill>
                      <a:srgbClr val="E78B8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メイリオ"/>
                        <a:ea typeface="メイリオ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/>
                          <a:ea typeface="メイリオ"/>
                        </a:rPr>
                        <a:t>主な意見</a:t>
                      </a:r>
                      <a:endParaRPr kumimoji="1" lang="ja-JP" altLang="en-US" sz="1400" dirty="0">
                        <a:latin typeface="メイリオ"/>
                        <a:ea typeface="メイリオ"/>
                      </a:endParaRPr>
                    </a:p>
                  </a:txBody>
                  <a:tcPr>
                    <a:solidFill>
                      <a:srgbClr val="E78B8B"/>
                    </a:solidFill>
                  </a:tcPr>
                </a:tc>
              </a:tr>
              <a:tr h="62628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個別テーマ②　行政と市民、団体などが協働・共創して実施できる</a:t>
                      </a:r>
                      <a:endParaRPr lang="ja-JP" altLang="en-US" sz="1400" b="1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　　　　　　    　　　まちづくり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>
                    <a:solidFill>
                      <a:srgbClr val="E78B8B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500" dirty="0">
                        <a:latin typeface="メイリオ"/>
                        <a:ea typeface="メイリオ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500" dirty="0">
                        <a:latin typeface="メイリオ"/>
                        <a:ea typeface="メイリオ"/>
                      </a:endParaRPr>
                    </a:p>
                  </a:txBody>
                  <a:tcPr/>
                </a:tc>
              </a:tr>
              <a:tr h="507660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400" b="1" spc="-15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シティプロモーション</a:t>
                      </a:r>
                      <a:endParaRPr kumimoji="1" lang="ja-JP" altLang="en-US" sz="1400" b="1" spc="-15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の手法の検討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>
                    <a:solidFill>
                      <a:srgbClr val="E78B8B">
                        <a:alpha val="1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１回目の意見</a:t>
                      </a:r>
                      <a:endParaRPr lang="ja-JP" altLang="en-US" sz="1300"/>
                    </a:p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・日光や宇都宮市を活用したシティプロモーション手法の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検討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⇒「宇都宮市から１５分」「日光の手前」、２地域居住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など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の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切り口で鹿沼市を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プロモーション。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/>
                      </a:r>
                      <a:endParaRPr lang="ja-JP" altLang="en-US" sz="1300"/>
                    </a:p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今回(２回目）の意見</a:t>
                      </a:r>
                      <a:endParaRPr lang="ja-JP" altLang="en-US" sz="1300"/>
                    </a:p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◎「まちの売り出し方」への意見</a:t>
                      </a:r>
                      <a:endParaRPr lang="ja-JP" altLang="en-US" sz="1300"/>
                    </a:p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⇒「アートや音楽を使った文化的施設が売り」はどうか。　</a:t>
                      </a:r>
                      <a:endParaRPr lang="ja-JP" altLang="en-US" sz="1300"/>
                    </a:p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(移住定住対策とは別に）</a:t>
                      </a:r>
                      <a:endParaRPr lang="ja-JP" altLang="en-US" sz="1300"/>
                    </a:p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⇒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子育て世帯をターゲットに、街の魅力として多文化的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要素、</a:t>
                      </a:r>
                      <a:endParaRPr lang="ja-JP" altLang="en-US" sz="1300"/>
                    </a:p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図書館のブランディ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ング、美術館の情報発信を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丁寧に。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⇒鹿沼市はどんな教育に力を入れているかを発信</a:t>
                      </a:r>
                      <a:endParaRPr lang="ja-JP" altLang="en-US" sz="1300"/>
                    </a:p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(スポーツ教育とかＡＩとか）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⇒鹿沼ルネッサンス構想を策定中。協働・共創の視点を入れ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た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い。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子育て中の教育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にもっと発信が必要。「鹿沼型の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特色を生かし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た教育とは？」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⇒体験型を加味する。体験型の野菜作りなど、自分が育て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た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野菜</a:t>
                      </a:r>
                      <a:endParaRPr lang="ja-JP" altLang="en-US" sz="1300"/>
                    </a:p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や米が食べられ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るサービスを作って、ふるさと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納税の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商品に。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食べるときは飲食店が協力して何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か新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商品を作り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出すとか。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鹿沼ファンを作り出す。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⇒鹿沼を売り出すキャッチコピーを…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「私をキャンプ、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ゴルフに連れてって」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>
                    <a:solidFill>
                      <a:srgbClr val="E78B8B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/>
                </a:tc>
              </a:tr>
              <a:tr h="8649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今回の参加者の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独自意見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>
                    <a:solidFill>
                      <a:srgbClr val="E78B8B">
                        <a:alpha val="1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・イチゴ、ニラ等の新規就農の取り組みが移住のポイントに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なって</a:t>
                      </a:r>
                      <a:endParaRPr lang="ja-JP" altLang="en-US" sz="1300"/>
                    </a:p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いる。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家族で移住してきた人たちなど、いちご市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ならではの、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イチゴに従事する人を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見捨てない行政である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ことをアピールする。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>
                    <a:solidFill>
                      <a:srgbClr val="E78B8B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/>
                </a:tc>
              </a:tr>
              <a:tr h="421822"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その他の意見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>
                    <a:solidFill>
                      <a:srgbClr val="E78B8B">
                        <a:alpha val="42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/>
                </a:tc>
              </a:tr>
              <a:tr h="13730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>
                    <a:solidFill>
                      <a:srgbClr val="E78B8B">
                        <a:alpha val="1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・新規に出店した人が、長く経営を続けられるようなバック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アップ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の仕組み作りを。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・子どもたちが自分で作物をつくれば、嫌いなものでも食べる。</a:t>
                      </a:r>
                      <a:endParaRPr lang="ja-JP" altLang="en-US" sz="1300"/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ふれあい農園を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やれば、ゆとりのある教育ができるのでは。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・職業訓練センターのステップアップで「鹿沼林業大学校」「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第２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農業大学」ができて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もよい。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>
                    <a:solidFill>
                      <a:srgbClr val="E78B8B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四角形 100"/>
          <p:cNvSpPr/>
          <p:nvPr/>
        </p:nvSpPr>
        <p:spPr>
          <a:xfrm>
            <a:off x="248196" y="1090975"/>
            <a:ext cx="7136315" cy="8930988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p>
            <a:pPr algn="just">
              <a:lnSpc>
                <a:spcPct val="150000"/>
              </a:lnSpc>
              <a:defRPr lang="ja-JP" altLang="en-US"/>
            </a:pPr>
            <a:r>
              <a:rPr lang="ja-JP" altLang="en-US" sz="16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　</a:t>
            </a: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　</a:t>
            </a: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　　　</a:t>
            </a:r>
            <a:endParaRPr lang="ja-JP" altLang="en-US"/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　</a:t>
            </a: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　　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第３回かぬまエコノミーティング</a:t>
            </a: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　　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▶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開催日時：令和7年10月17日（金）を予定</a:t>
            </a: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  <a:p>
            <a:pPr algn="just">
              <a:lnSpc>
                <a:spcPct val="150000"/>
              </a:lnSpc>
              <a:defRPr lang="ja-JP" altLang="en-US"/>
            </a:pP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　　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▶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ミーティング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テーマ：未定（今回の</a:t>
            </a:r>
            <a:r>
              <a:rPr lang="ja-JP" altLang="en-US" sz="1500" b="1" spc="-50">
                <a:solidFill>
                  <a:schemeClr val="accent5">
                    <a:lumMod val="50000"/>
                  </a:schemeClr>
                </a:solidFill>
                <a:effectLst/>
                <a:latin typeface="メイリオ"/>
                <a:ea typeface="メイリオ"/>
              </a:rPr>
              <a:t>意見を整理してテーマを決定）</a:t>
            </a:r>
            <a:endParaRPr lang="ja-JP" altLang="en-US" sz="1500" b="1" spc="-50">
              <a:solidFill>
                <a:schemeClr val="accent5">
                  <a:lumMod val="50000"/>
                </a:schemeClr>
              </a:solidFill>
              <a:effectLst/>
              <a:latin typeface="メイリオ"/>
              <a:ea typeface="メイリオ"/>
            </a:endParaRPr>
          </a:p>
        </p:txBody>
      </p:sp>
      <p:sp>
        <p:nvSpPr>
          <p:cNvPr id="1161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252000" y="9888750"/>
            <a:ext cx="793445" cy="569250"/>
          </a:xfrm>
        </p:spPr>
        <p:txBody>
          <a:bodyPr/>
          <a:lstStyle/>
          <a:p>
            <a:pPr algn="l"/>
            <a:fld id="{2C9400E4-C46D-48FA-AEA0-ED136F70A0E5}" type="slidenum">
              <a:rPr kumimoji="1" lang="ja-JP" altLang="en-US" sz="1600" b="1" smtClean="0">
                <a:solidFill>
                  <a:schemeClr val="accent5">
                    <a:lumMod val="50000"/>
                  </a:schemeClr>
                </a:solidFill>
                <a:latin typeface="メイリオ"/>
                <a:ea typeface="メイリオ"/>
              </a:rPr>
              <a:t>6</a:t>
            </a:fld>
            <a:endParaRPr kumimoji="1" lang="ja-JP" altLang="en-US" b="1">
              <a:solidFill>
                <a:schemeClr val="accent5">
                  <a:lumMod val="50000"/>
                </a:schemeClr>
              </a:solidFill>
              <a:latin typeface="メイリオ"/>
              <a:ea typeface="メイリオ"/>
            </a:endParaRPr>
          </a:p>
        </p:txBody>
      </p:sp>
      <p:sp>
        <p:nvSpPr>
          <p:cNvPr id="1162" name="図形 134"/>
          <p:cNvSpPr/>
          <p:nvPr/>
        </p:nvSpPr>
        <p:spPr>
          <a:xfrm>
            <a:off x="752022" y="810000"/>
            <a:ext cx="357163" cy="276383"/>
          </a:xfrm>
          <a:prstGeom prst="parallelogram">
            <a:avLst>
              <a:gd name="adj" fmla="val 63636"/>
            </a:avLst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graphicFrame>
        <p:nvGraphicFramePr>
          <p:cNvPr id="1163" name="四角形 21"/>
          <p:cNvGraphicFramePr>
            <a:graphicFrameLocks noGrp="1"/>
          </p:cNvGraphicFramePr>
          <p:nvPr/>
        </p:nvGraphicFramePr>
        <p:xfrm>
          <a:off x="468000" y="810000"/>
          <a:ext cx="6767999" cy="4814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163"/>
                <a:gridCol w="4634836"/>
              </a:tblGrid>
              <a:tr h="3308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/>
                          <a:ea typeface="メイリオ"/>
                        </a:rPr>
                        <a:t>テーマ</a:t>
                      </a:r>
                      <a:endParaRPr kumimoji="1" lang="ja-JP" altLang="en-US" sz="1400" dirty="0">
                        <a:latin typeface="メイリオ"/>
                        <a:ea typeface="メイリオ"/>
                      </a:endParaRPr>
                    </a:p>
                  </a:txBody>
                  <a:tcPr>
                    <a:solidFill>
                      <a:srgbClr val="E78B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/>
                          <a:ea typeface="メイリオ"/>
                        </a:rPr>
                        <a:t>主な意見</a:t>
                      </a:r>
                      <a:endParaRPr kumimoji="1" lang="ja-JP" altLang="en-US" sz="1400" dirty="0">
                        <a:latin typeface="メイリオ"/>
                        <a:ea typeface="メイリオ"/>
                      </a:endParaRPr>
                    </a:p>
                  </a:txBody>
                  <a:tcPr>
                    <a:solidFill>
                      <a:srgbClr val="E78B8B"/>
                    </a:solidFill>
                  </a:tcPr>
                </a:tc>
              </a:tr>
              <a:tr h="580236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総 括</a:t>
                      </a:r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>
                    <a:solidFill>
                      <a:srgbClr val="E78B8B">
                        <a:alpha val="39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500" dirty="0">
                        <a:latin typeface="メイリオ"/>
                        <a:ea typeface="メイリオ"/>
                      </a:endParaRPr>
                    </a:p>
                  </a:txBody>
                  <a:tcPr/>
                </a:tc>
              </a:tr>
              <a:tr h="3903154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・今回の様々な意見を各自所属団体に持ち帰り、共通認識・情報提供を。</a:t>
                      </a:r>
                      <a:endParaRPr lang="ja-JP" altLang="en-US" sz="130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３回目の出席者に内容をつなぐように。</a:t>
                      </a:r>
                      <a:endParaRPr lang="ja-JP" altLang="en-US" sz="130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今回の提案検討結果を第３回目に報告してほしい。</a:t>
                      </a:r>
                      <a:endParaRPr lang="ja-JP" altLang="en-US" sz="130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・若い人の創業支援に取り組みたい。</a:t>
                      </a:r>
                      <a:endParaRPr lang="ja-JP" altLang="en-US" sz="130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・人材の確保、離職防止のため、鹿沼商工会議所や粟野商工会等で「合同入社式」を</a:t>
                      </a:r>
                      <a:endParaRPr lang="ja-JP" altLang="en-US" sz="130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実施するの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はどうであろうか。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１人の入社だと悩みなどが相談できず、結果的に</a:t>
                      </a:r>
                      <a:endParaRPr lang="ja-JP" altLang="en-US" sz="130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離職につながってしまう。同期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がいることで、悩みを相談しあえる。各自持ち帰り</a:t>
                      </a:r>
                      <a:endParaRPr lang="ja-JP" altLang="en-US" sz="130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相談してきてほしい。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・鹿沼は伸びしろがある。行政、市民、民間が頑張らないと鹿沼は良くならない。</a:t>
                      </a:r>
                      <a:endParaRPr lang="ja-JP" altLang="en-US" sz="130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主人公は市民一人ひとり。みんなが考えた鹿沼を良くする方策をみんながやれ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ば、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　</a:t>
                      </a:r>
                      <a:r>
                        <a:rPr kumimoji="1" lang="ja-JP" altLang="en-US" sz="13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メイリオ"/>
                          <a:ea typeface="メイリオ"/>
                        </a:rPr>
                        <a:t>鹿沼は良くなる。</a:t>
                      </a:r>
                      <a:endParaRPr kumimoji="1" lang="ja-JP" altLang="en-US" sz="13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>
                    <a:solidFill>
                      <a:srgbClr val="E78B8B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メイリオ"/>
                        <a:ea typeface="メイリオ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accent2"/>
        </a:solidFill>
        <a:ln w="12700" cap="flat" cmpd="sng">
          <a:noFill/>
          <a:prstDash val="solid"/>
          <a:miter/>
          <a:headEnd/>
          <a:tailEnd/>
        </a:ln>
      </a:spPr>
      <a:bodyPr vertOverflow="overflow" horzOverflow="overflow" anchor="ctr"/>
      <a:lstStyle>
        <a:defPPr algn="ctr">
          <a:defRPr lang="ja-JP" altLang="en-US">
            <a:solidFill>
              <a:srgbClr val="92D05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5.0.4</AppVersion>
  <PresentationFormat>ユーザー設定</PresentationFormat>
  <Slides>6</Slides>
  <Notes>6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佐藤　正樹</dc:creator>
  <cp:lastModifiedBy>福田　昌子</cp:lastModifiedBy>
  <dcterms:created xsi:type="dcterms:W3CDTF">2024-08-13T03:08:34Z</dcterms:created>
  <dcterms:modified xsi:type="dcterms:W3CDTF">2025-08-01T01:16:30Z</dcterms:modified>
  <cp:revision>63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